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</p:sldMasterIdLst>
  <p:notesMasterIdLst>
    <p:notesMasterId r:id="rId32"/>
  </p:notesMasterIdLst>
  <p:handoutMasterIdLst>
    <p:handoutMasterId r:id="rId33"/>
  </p:handoutMasterIdLst>
  <p:sldIdLst>
    <p:sldId id="257" r:id="rId2"/>
    <p:sldId id="259" r:id="rId3"/>
    <p:sldId id="260" r:id="rId4"/>
    <p:sldId id="258" r:id="rId5"/>
    <p:sldId id="261" r:id="rId6"/>
    <p:sldId id="263" r:id="rId7"/>
    <p:sldId id="262" r:id="rId8"/>
    <p:sldId id="264" r:id="rId9"/>
    <p:sldId id="265" r:id="rId10"/>
    <p:sldId id="266" r:id="rId11"/>
    <p:sldId id="352" r:id="rId12"/>
    <p:sldId id="353" r:id="rId13"/>
    <p:sldId id="342" r:id="rId14"/>
    <p:sldId id="347" r:id="rId15"/>
    <p:sldId id="343" r:id="rId16"/>
    <p:sldId id="344" r:id="rId17"/>
    <p:sldId id="345" r:id="rId18"/>
    <p:sldId id="346" r:id="rId19"/>
    <p:sldId id="348" r:id="rId20"/>
    <p:sldId id="349" r:id="rId21"/>
    <p:sldId id="350" r:id="rId22"/>
    <p:sldId id="355" r:id="rId23"/>
    <p:sldId id="356" r:id="rId24"/>
    <p:sldId id="358" r:id="rId25"/>
    <p:sldId id="359" r:id="rId26"/>
    <p:sldId id="360" r:id="rId27"/>
    <p:sldId id="361" r:id="rId28"/>
    <p:sldId id="362" r:id="rId29"/>
    <p:sldId id="354" r:id="rId30"/>
    <p:sldId id="351" r:id="rId3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B3989B-1115-4D68-9F0D-E364F017ADD3}" type="doc">
      <dgm:prSet loTypeId="urn:microsoft.com/office/officeart/2008/layout/VerticalCurvedList" loCatId="list" qsTypeId="urn:microsoft.com/office/officeart/2005/8/quickstyle/simple2" qsCatId="simple" csTypeId="urn:microsoft.com/office/officeart/2005/8/colors/accent6_1" csCatId="accent6" phldr="1"/>
      <dgm:spPr/>
      <dgm:t>
        <a:bodyPr/>
        <a:lstStyle/>
        <a:p>
          <a:endParaRPr lang="pt-BR"/>
        </a:p>
      </dgm:t>
    </dgm:pt>
    <dgm:pt modelId="{10BC6FE5-5A5A-437C-A132-4BB80FB227CF}">
      <dgm:prSet phldrT="[Texto]" custT="1"/>
      <dgm:spPr/>
      <dgm:t>
        <a:bodyPr/>
        <a:lstStyle/>
        <a:p>
          <a:r>
            <a:rPr lang="pt-BR" sz="1800"/>
            <a:t>Desenvolver um simulador para determinar as soluções gráficas adimensionais da Equação da Difusividade Hidráulica de um reservatório de óleo, a partir da pressão em função do tempo ou da posição.</a:t>
          </a:r>
          <a:endParaRPr lang="pt-BR" sz="1800" dirty="0"/>
        </a:p>
      </dgm:t>
    </dgm:pt>
    <dgm:pt modelId="{25DA3A7D-7512-4370-B53A-9CA6A843C61F}" type="parTrans" cxnId="{1D9ED710-935D-4AA0-A3C7-330E404568E6}">
      <dgm:prSet/>
      <dgm:spPr/>
      <dgm:t>
        <a:bodyPr/>
        <a:lstStyle/>
        <a:p>
          <a:endParaRPr lang="pt-BR" sz="1800">
            <a:solidFill>
              <a:schemeClr val="tx1"/>
            </a:solidFill>
          </a:endParaRPr>
        </a:p>
      </dgm:t>
    </dgm:pt>
    <dgm:pt modelId="{B9C57176-D4BF-437D-B82A-E9707854B916}" type="sibTrans" cxnId="{1D9ED710-935D-4AA0-A3C7-330E404568E6}">
      <dgm:prSet/>
      <dgm:spPr/>
      <dgm:t>
        <a:bodyPr/>
        <a:lstStyle/>
        <a:p>
          <a:endParaRPr lang="pt-BR" sz="1800">
            <a:solidFill>
              <a:schemeClr val="tx1"/>
            </a:solidFill>
          </a:endParaRPr>
        </a:p>
      </dgm:t>
    </dgm:pt>
    <dgm:pt modelId="{984D952A-D46C-45BA-ACA6-1FC236B4289E}">
      <dgm:prSet phldrT="[Texto]" custT="1"/>
      <dgm:spPr/>
      <dgm:t>
        <a:bodyPr/>
        <a:lstStyle/>
        <a:p>
          <a:pPr algn="l"/>
          <a:r>
            <a:rPr lang="pt-BR" sz="1800" dirty="0"/>
            <a:t>1. Gerar gráficos de </a:t>
          </a:r>
          <a:r>
            <a:rPr lang="pt-BR" sz="1800" dirty="0" err="1"/>
            <a:t>pD</a:t>
          </a:r>
          <a:r>
            <a:rPr lang="pt-BR" sz="1800" dirty="0"/>
            <a:t> (</a:t>
          </a:r>
          <a:r>
            <a:rPr lang="pt-BR" sz="1800" dirty="0" err="1"/>
            <a:t>xD</a:t>
          </a:r>
          <a:r>
            <a:rPr lang="pt-BR" sz="1800" dirty="0"/>
            <a:t>) para o fluxo linear;</a:t>
          </a:r>
        </a:p>
        <a:p>
          <a:pPr algn="l"/>
          <a:r>
            <a:rPr lang="pt-BR" sz="1800" dirty="0"/>
            <a:t>2. Gerar gráficos de </a:t>
          </a:r>
          <a:r>
            <a:rPr lang="pt-BR" sz="1800" dirty="0" err="1"/>
            <a:t>pD</a:t>
          </a:r>
          <a:r>
            <a:rPr lang="pt-BR" sz="1800" dirty="0"/>
            <a:t> (</a:t>
          </a:r>
          <a:r>
            <a:rPr lang="pt-BR" sz="1800" dirty="0" err="1"/>
            <a:t>tD</a:t>
          </a:r>
          <a:r>
            <a:rPr lang="pt-BR" sz="1800" dirty="0"/>
            <a:t>) para o fluxo radial;</a:t>
          </a:r>
        </a:p>
        <a:p>
          <a:pPr algn="l"/>
          <a:r>
            <a:rPr lang="pt-BR" sz="1800" dirty="0"/>
            <a:t>3. Disponibilizar opção para salvar estes resultados em disco;</a:t>
          </a:r>
        </a:p>
        <a:p>
          <a:r>
            <a:rPr lang="pt-BR" sz="1800" dirty="0"/>
            <a:t>4. Realizar teste das classes;</a:t>
          </a:r>
        </a:p>
        <a:p>
          <a:r>
            <a:rPr lang="pt-BR" sz="1800" dirty="0"/>
            <a:t>5. Encontrar quaisquer </a:t>
          </a:r>
          <a:r>
            <a:rPr lang="pt-BR" sz="1800" i="1" dirty="0"/>
            <a:t>bugs</a:t>
          </a:r>
          <a:r>
            <a:rPr lang="pt-BR" sz="1800" dirty="0"/>
            <a:t>;</a:t>
          </a:r>
        </a:p>
        <a:p>
          <a:r>
            <a:rPr lang="pt-BR" sz="1800" dirty="0"/>
            <a:t>6. Simular problemas reais que se encontram em livros de engenharia de reservatórios e artigos;</a:t>
          </a:r>
        </a:p>
        <a:p>
          <a:r>
            <a:rPr lang="pt-BR" sz="1800" dirty="0"/>
            <a:t>7. Comparar os resultados e verificar sua autenticidade e precisão.</a:t>
          </a:r>
        </a:p>
      </dgm:t>
    </dgm:pt>
    <dgm:pt modelId="{EC4181F1-75E2-4999-BA51-4672107ED8F3}" type="parTrans" cxnId="{19EE6B0C-86EC-4644-A963-1692E63E0AD8}">
      <dgm:prSet/>
      <dgm:spPr/>
      <dgm:t>
        <a:bodyPr/>
        <a:lstStyle/>
        <a:p>
          <a:endParaRPr lang="pt-BR" sz="1800">
            <a:solidFill>
              <a:schemeClr val="tx1"/>
            </a:solidFill>
          </a:endParaRPr>
        </a:p>
      </dgm:t>
    </dgm:pt>
    <dgm:pt modelId="{0A8114F3-1C81-448E-9273-345B181D7474}" type="sibTrans" cxnId="{19EE6B0C-86EC-4644-A963-1692E63E0AD8}">
      <dgm:prSet/>
      <dgm:spPr/>
      <dgm:t>
        <a:bodyPr/>
        <a:lstStyle/>
        <a:p>
          <a:endParaRPr lang="pt-BR" sz="1800">
            <a:solidFill>
              <a:schemeClr val="tx1"/>
            </a:solidFill>
          </a:endParaRPr>
        </a:p>
      </dgm:t>
    </dgm:pt>
    <dgm:pt modelId="{B2D51949-6F5A-40C9-B5BC-6D4F7644798D}" type="pres">
      <dgm:prSet presAssocID="{F3B3989B-1115-4D68-9F0D-E364F017ADD3}" presName="Name0" presStyleCnt="0">
        <dgm:presLayoutVars>
          <dgm:chMax val="7"/>
          <dgm:chPref val="7"/>
          <dgm:dir/>
        </dgm:presLayoutVars>
      </dgm:prSet>
      <dgm:spPr/>
    </dgm:pt>
    <dgm:pt modelId="{857241C5-705B-4876-B1FC-AFD931C2C83D}" type="pres">
      <dgm:prSet presAssocID="{F3B3989B-1115-4D68-9F0D-E364F017ADD3}" presName="Name1" presStyleCnt="0"/>
      <dgm:spPr/>
    </dgm:pt>
    <dgm:pt modelId="{0C22F680-874C-4666-970D-002748FD8F00}" type="pres">
      <dgm:prSet presAssocID="{F3B3989B-1115-4D68-9F0D-E364F017ADD3}" presName="cycle" presStyleCnt="0"/>
      <dgm:spPr/>
    </dgm:pt>
    <dgm:pt modelId="{ECF3A555-FD88-4245-AC26-6453F5D7733B}" type="pres">
      <dgm:prSet presAssocID="{F3B3989B-1115-4D68-9F0D-E364F017ADD3}" presName="srcNode" presStyleLbl="node1" presStyleIdx="0" presStyleCnt="2"/>
      <dgm:spPr/>
    </dgm:pt>
    <dgm:pt modelId="{03D2F190-903D-4DFE-92AB-9AC46FC7F6A9}" type="pres">
      <dgm:prSet presAssocID="{F3B3989B-1115-4D68-9F0D-E364F017ADD3}" presName="conn" presStyleLbl="parChTrans1D2" presStyleIdx="0" presStyleCnt="1"/>
      <dgm:spPr/>
    </dgm:pt>
    <dgm:pt modelId="{AAEA3574-5479-4046-B7BF-7B496A79147D}" type="pres">
      <dgm:prSet presAssocID="{F3B3989B-1115-4D68-9F0D-E364F017ADD3}" presName="extraNode" presStyleLbl="node1" presStyleIdx="0" presStyleCnt="2"/>
      <dgm:spPr/>
    </dgm:pt>
    <dgm:pt modelId="{0C5B62DF-3BE2-4C90-92F2-3341D8D767AF}" type="pres">
      <dgm:prSet presAssocID="{F3B3989B-1115-4D68-9F0D-E364F017ADD3}" presName="dstNode" presStyleLbl="node1" presStyleIdx="0" presStyleCnt="2"/>
      <dgm:spPr/>
    </dgm:pt>
    <dgm:pt modelId="{7AB74463-EE7A-4069-883D-5208B871290B}" type="pres">
      <dgm:prSet presAssocID="{10BC6FE5-5A5A-437C-A132-4BB80FB227CF}" presName="text_1" presStyleLbl="node1" presStyleIdx="0" presStyleCnt="2" custScaleX="93543" custScaleY="92563" custLinFactNeighborX="-144" custLinFactNeighborY="-25495">
        <dgm:presLayoutVars>
          <dgm:bulletEnabled val="1"/>
        </dgm:presLayoutVars>
      </dgm:prSet>
      <dgm:spPr>
        <a:prstGeom prst="roundRect">
          <a:avLst/>
        </a:prstGeom>
      </dgm:spPr>
    </dgm:pt>
    <dgm:pt modelId="{A12D6783-530A-4EE6-9F1B-F8CAE71D48AD}" type="pres">
      <dgm:prSet presAssocID="{10BC6FE5-5A5A-437C-A132-4BB80FB227CF}" presName="accent_1" presStyleCnt="0"/>
      <dgm:spPr/>
    </dgm:pt>
    <dgm:pt modelId="{48BF5EE3-0631-4636-A60C-578183581406}" type="pres">
      <dgm:prSet presAssocID="{10BC6FE5-5A5A-437C-A132-4BB80FB227CF}" presName="accentRepeatNode" presStyleLbl="solidFgAcc1" presStyleIdx="0" presStyleCnt="2" custScaleX="80136" custScaleY="75177" custLinFactNeighborX="3563" custLinFactNeighborY="-20396"/>
      <dgm:spPr/>
    </dgm:pt>
    <dgm:pt modelId="{9312EA2E-6C21-40E9-B362-7591A65D4953}" type="pres">
      <dgm:prSet presAssocID="{984D952A-D46C-45BA-ACA6-1FC236B4289E}" presName="text_2" presStyleLbl="node1" presStyleIdx="1" presStyleCnt="2" custScaleX="94195" custScaleY="191495" custLinFactNeighborX="-948" custLinFactNeighborY="-8719">
        <dgm:presLayoutVars>
          <dgm:bulletEnabled val="1"/>
        </dgm:presLayoutVars>
      </dgm:prSet>
      <dgm:spPr>
        <a:prstGeom prst="roundRect">
          <a:avLst/>
        </a:prstGeom>
      </dgm:spPr>
    </dgm:pt>
    <dgm:pt modelId="{82FD1B41-6DF4-4B32-BFE3-875E2D02BD9A}" type="pres">
      <dgm:prSet presAssocID="{984D952A-D46C-45BA-ACA6-1FC236B4289E}" presName="accent_2" presStyleCnt="0"/>
      <dgm:spPr/>
    </dgm:pt>
    <dgm:pt modelId="{BDBF9842-8C1F-4DF7-8F05-3ADB52785BF6}" type="pres">
      <dgm:prSet presAssocID="{984D952A-D46C-45BA-ACA6-1FC236B4289E}" presName="accentRepeatNode" presStyleLbl="solidFgAcc1" presStyleIdx="1" presStyleCnt="2" custLinFactNeighborX="1299" custLinFactNeighborY="-18438"/>
      <dgm:spPr/>
    </dgm:pt>
  </dgm:ptLst>
  <dgm:cxnLst>
    <dgm:cxn modelId="{19EE6B0C-86EC-4644-A963-1692E63E0AD8}" srcId="{F3B3989B-1115-4D68-9F0D-E364F017ADD3}" destId="{984D952A-D46C-45BA-ACA6-1FC236B4289E}" srcOrd="1" destOrd="0" parTransId="{EC4181F1-75E2-4999-BA51-4672107ED8F3}" sibTransId="{0A8114F3-1C81-448E-9273-345B181D7474}"/>
    <dgm:cxn modelId="{1D9ED710-935D-4AA0-A3C7-330E404568E6}" srcId="{F3B3989B-1115-4D68-9F0D-E364F017ADD3}" destId="{10BC6FE5-5A5A-437C-A132-4BB80FB227CF}" srcOrd="0" destOrd="0" parTransId="{25DA3A7D-7512-4370-B53A-9CA6A843C61F}" sibTransId="{B9C57176-D4BF-437D-B82A-E9707854B916}"/>
    <dgm:cxn modelId="{15384068-3060-4534-A892-D066D9754F2D}" type="presOf" srcId="{10BC6FE5-5A5A-437C-A132-4BB80FB227CF}" destId="{7AB74463-EE7A-4069-883D-5208B871290B}" srcOrd="0" destOrd="0" presId="urn:microsoft.com/office/officeart/2008/layout/VerticalCurvedList"/>
    <dgm:cxn modelId="{9F058453-ED7C-4124-924C-F8C983523B5A}" type="presOf" srcId="{B9C57176-D4BF-437D-B82A-E9707854B916}" destId="{03D2F190-903D-4DFE-92AB-9AC46FC7F6A9}" srcOrd="0" destOrd="0" presId="urn:microsoft.com/office/officeart/2008/layout/VerticalCurvedList"/>
    <dgm:cxn modelId="{75BE8274-8F70-4A38-A032-8EF766437A99}" type="presOf" srcId="{984D952A-D46C-45BA-ACA6-1FC236B4289E}" destId="{9312EA2E-6C21-40E9-B362-7591A65D4953}" srcOrd="0" destOrd="0" presId="urn:microsoft.com/office/officeart/2008/layout/VerticalCurvedList"/>
    <dgm:cxn modelId="{9CB37085-AD05-4806-A45F-6E59B84EBF29}" type="presOf" srcId="{F3B3989B-1115-4D68-9F0D-E364F017ADD3}" destId="{B2D51949-6F5A-40C9-B5BC-6D4F7644798D}" srcOrd="0" destOrd="0" presId="urn:microsoft.com/office/officeart/2008/layout/VerticalCurvedList"/>
    <dgm:cxn modelId="{0DA7E17F-92AD-4580-AE0B-46FD092ED4FD}" type="presParOf" srcId="{B2D51949-6F5A-40C9-B5BC-6D4F7644798D}" destId="{857241C5-705B-4876-B1FC-AFD931C2C83D}" srcOrd="0" destOrd="0" presId="urn:microsoft.com/office/officeart/2008/layout/VerticalCurvedList"/>
    <dgm:cxn modelId="{291D5C17-5C0F-459E-8898-60FBCF82581D}" type="presParOf" srcId="{857241C5-705B-4876-B1FC-AFD931C2C83D}" destId="{0C22F680-874C-4666-970D-002748FD8F00}" srcOrd="0" destOrd="0" presId="urn:microsoft.com/office/officeart/2008/layout/VerticalCurvedList"/>
    <dgm:cxn modelId="{3526C55E-5E6F-405A-8F6D-012EAD608367}" type="presParOf" srcId="{0C22F680-874C-4666-970D-002748FD8F00}" destId="{ECF3A555-FD88-4245-AC26-6453F5D7733B}" srcOrd="0" destOrd="0" presId="urn:microsoft.com/office/officeart/2008/layout/VerticalCurvedList"/>
    <dgm:cxn modelId="{98E8DBEF-D27E-4593-A85C-BCEBD06167E9}" type="presParOf" srcId="{0C22F680-874C-4666-970D-002748FD8F00}" destId="{03D2F190-903D-4DFE-92AB-9AC46FC7F6A9}" srcOrd="1" destOrd="0" presId="urn:microsoft.com/office/officeart/2008/layout/VerticalCurvedList"/>
    <dgm:cxn modelId="{F80A1F33-D04A-4EB0-9620-754900A8FDCA}" type="presParOf" srcId="{0C22F680-874C-4666-970D-002748FD8F00}" destId="{AAEA3574-5479-4046-B7BF-7B496A79147D}" srcOrd="2" destOrd="0" presId="urn:microsoft.com/office/officeart/2008/layout/VerticalCurvedList"/>
    <dgm:cxn modelId="{5A0430C1-BC4E-44E1-961A-3CEC895A722B}" type="presParOf" srcId="{0C22F680-874C-4666-970D-002748FD8F00}" destId="{0C5B62DF-3BE2-4C90-92F2-3341D8D767AF}" srcOrd="3" destOrd="0" presId="urn:microsoft.com/office/officeart/2008/layout/VerticalCurvedList"/>
    <dgm:cxn modelId="{97D25708-B487-4DDF-A426-2F7137AB1EC8}" type="presParOf" srcId="{857241C5-705B-4876-B1FC-AFD931C2C83D}" destId="{7AB74463-EE7A-4069-883D-5208B871290B}" srcOrd="1" destOrd="0" presId="urn:microsoft.com/office/officeart/2008/layout/VerticalCurvedList"/>
    <dgm:cxn modelId="{34225CDE-378E-46C8-88B9-6A71422F424C}" type="presParOf" srcId="{857241C5-705B-4876-B1FC-AFD931C2C83D}" destId="{A12D6783-530A-4EE6-9F1B-F8CAE71D48AD}" srcOrd="2" destOrd="0" presId="urn:microsoft.com/office/officeart/2008/layout/VerticalCurvedList"/>
    <dgm:cxn modelId="{AA27790C-7B2F-41AD-AA3D-EAD2FF1B6331}" type="presParOf" srcId="{A12D6783-530A-4EE6-9F1B-F8CAE71D48AD}" destId="{48BF5EE3-0631-4636-A60C-578183581406}" srcOrd="0" destOrd="0" presId="urn:microsoft.com/office/officeart/2008/layout/VerticalCurvedList"/>
    <dgm:cxn modelId="{AE5C5657-C045-4C6B-83B4-96D0EDEC5111}" type="presParOf" srcId="{857241C5-705B-4876-B1FC-AFD931C2C83D}" destId="{9312EA2E-6C21-40E9-B362-7591A65D4953}" srcOrd="3" destOrd="0" presId="urn:microsoft.com/office/officeart/2008/layout/VerticalCurvedList"/>
    <dgm:cxn modelId="{98FFE158-FC5A-4B39-ADAC-322AA09E055F}" type="presParOf" srcId="{857241C5-705B-4876-B1FC-AFD931C2C83D}" destId="{82FD1B41-6DF4-4B32-BFE3-875E2D02BD9A}" srcOrd="4" destOrd="0" presId="urn:microsoft.com/office/officeart/2008/layout/VerticalCurvedList"/>
    <dgm:cxn modelId="{88FC68EF-55F8-42AD-9050-25CC900FB576}" type="presParOf" srcId="{82FD1B41-6DF4-4B32-BFE3-875E2D02BD9A}" destId="{BDBF9842-8C1F-4DF7-8F05-3ADB52785BF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2F190-903D-4DFE-92AB-9AC46FC7F6A9}">
      <dsp:nvSpPr>
        <dsp:cNvPr id="0" name=""/>
        <dsp:cNvSpPr/>
      </dsp:nvSpPr>
      <dsp:spPr>
        <a:xfrm>
          <a:off x="-6657495" y="-1078545"/>
          <a:ext cx="8166583" cy="8166583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22225" cap="rnd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74463-EE7A-4069-883D-5208B871290B}">
      <dsp:nvSpPr>
        <dsp:cNvPr id="0" name=""/>
        <dsp:cNvSpPr/>
      </dsp:nvSpPr>
      <dsp:spPr>
        <a:xfrm>
          <a:off x="1583148" y="460001"/>
          <a:ext cx="9644466" cy="160466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603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Desenvolver um simulador para determinar as soluções gráficas adimensionais da Equação da Difusividade Hidráulica de um reservatório de óleo, a partir da pressão em função do tempo ou da posição.</a:t>
          </a:r>
          <a:endParaRPr lang="pt-BR" sz="1800" kern="1200" dirty="0"/>
        </a:p>
      </dsp:txBody>
      <dsp:txXfrm>
        <a:off x="1661481" y="538334"/>
        <a:ext cx="9487800" cy="1447996"/>
      </dsp:txXfrm>
    </dsp:sp>
    <dsp:sp modelId="{48BF5EE3-0631-4636-A60C-578183581406}">
      <dsp:nvSpPr>
        <dsp:cNvPr id="0" name=""/>
        <dsp:cNvSpPr/>
      </dsp:nvSpPr>
      <dsp:spPr>
        <a:xfrm>
          <a:off x="474071" y="447795"/>
          <a:ext cx="1736536" cy="16290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12EA2E-6C21-40E9-B362-7591A65D4953}">
      <dsp:nvSpPr>
        <dsp:cNvPr id="0" name=""/>
        <dsp:cNvSpPr/>
      </dsp:nvSpPr>
      <dsp:spPr>
        <a:xfrm>
          <a:off x="1466643" y="2494160"/>
          <a:ext cx="9711689" cy="331973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603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1. Gerar gráficos de </a:t>
          </a:r>
          <a:r>
            <a:rPr lang="pt-BR" sz="1800" kern="1200" dirty="0" err="1"/>
            <a:t>pD</a:t>
          </a:r>
          <a:r>
            <a:rPr lang="pt-BR" sz="1800" kern="1200" dirty="0"/>
            <a:t> (</a:t>
          </a:r>
          <a:r>
            <a:rPr lang="pt-BR" sz="1800" kern="1200" dirty="0" err="1"/>
            <a:t>xD</a:t>
          </a:r>
          <a:r>
            <a:rPr lang="pt-BR" sz="1800" kern="1200" dirty="0"/>
            <a:t>) para o fluxo linear;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2. Gerar gráficos de </a:t>
          </a:r>
          <a:r>
            <a:rPr lang="pt-BR" sz="1800" kern="1200" dirty="0" err="1"/>
            <a:t>pD</a:t>
          </a:r>
          <a:r>
            <a:rPr lang="pt-BR" sz="1800" kern="1200" dirty="0"/>
            <a:t> (</a:t>
          </a:r>
          <a:r>
            <a:rPr lang="pt-BR" sz="1800" kern="1200" dirty="0" err="1"/>
            <a:t>tD</a:t>
          </a:r>
          <a:r>
            <a:rPr lang="pt-BR" sz="1800" kern="1200" dirty="0"/>
            <a:t>) para o fluxo radial;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3. Disponibilizar opção para salvar estes resultados em disco;</a:t>
          </a:r>
        </a:p>
        <a:p>
          <a:pPr marL="0" lvl="0" indent="0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4. Realizar teste das classes;</a:t>
          </a:r>
        </a:p>
        <a:p>
          <a:pPr marL="0" lvl="0" indent="0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5. Encontrar quaisquer </a:t>
          </a:r>
          <a:r>
            <a:rPr lang="pt-BR" sz="1800" i="1" kern="1200" dirty="0"/>
            <a:t>bugs</a:t>
          </a:r>
          <a:r>
            <a:rPr lang="pt-BR" sz="1800" kern="1200" dirty="0"/>
            <a:t>;</a:t>
          </a:r>
        </a:p>
        <a:p>
          <a:pPr marL="0" lvl="0" indent="0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6. Simular problemas reais que se encontram em livros de engenharia de reservatórios e artigos;</a:t>
          </a:r>
        </a:p>
        <a:p>
          <a:pPr marL="0" lvl="0" indent="0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7. Comparar os resultados e verificar sua autenticidade e precisão.</a:t>
          </a:r>
        </a:p>
      </dsp:txBody>
      <dsp:txXfrm>
        <a:off x="1628699" y="2656216"/>
        <a:ext cx="9387577" cy="2995624"/>
      </dsp:txXfrm>
    </dsp:sp>
    <dsp:sp modelId="{BDBF9842-8C1F-4DF7-8F05-3ADB52785BF6}">
      <dsp:nvSpPr>
        <dsp:cNvPr id="0" name=""/>
        <dsp:cNvSpPr/>
      </dsp:nvSpPr>
      <dsp:spPr>
        <a:xfrm>
          <a:off x="209786" y="2822138"/>
          <a:ext cx="2166986" cy="21669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B52DEE7-7A24-4627-8253-28109BEF88F9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1867F3E-9485-4EDD-9297-D30222977936}" type="datetime1">
              <a:rPr lang="pt-BR" smtClean="0"/>
              <a:t>30/03/2022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ECF20F-369F-4A68-A0A1-300E7482F975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96B52-0C6E-4A18-A383-A9AC947161E3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Data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456435-B377-4D55-AF25-EA7E8A28AFEB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4AE27C-6B38-4064-A4EC-D98F6D6A33C0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8A07D5-A821-4EA5-AF0E-E938694684B8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F696C1-01F3-4D65-A5E9-C5E6758F286F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DFF124-FBCA-4DFA-A319-078E63317FA6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8B6600-5229-4ABC-91FB-4B7F06CABB3C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68D786-2BBB-4AE6-825E-B71CC4A0EE1D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9FC34C62-6FE0-45BC-87A1-EBCDBE7516EF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BC5565-C0E4-42FD-8130-CF0336B400D1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3A6F3AC-6932-4F28-890F-A3C072738959}" type="datetime1">
              <a:rPr lang="pt-BR" smtClean="0"/>
              <a:t>30/03/2022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45/361953.36196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ângulo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4" y="3243127"/>
            <a:ext cx="10993549" cy="1475013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PROJETO ENGENHARIA</a:t>
            </a:r>
            <a:br>
              <a:rPr lang="pt-BR" dirty="0"/>
            </a:br>
            <a:br>
              <a:rPr lang="pt-BR" dirty="0"/>
            </a:br>
            <a:r>
              <a:rPr lang="pt-BR" dirty="0"/>
              <a:t>SIMULADOR DE SOLUÇÕES ANALÍTICAS ADIMENSIONAIS DA</a:t>
            </a:r>
            <a:br>
              <a:rPr lang="pt-BR" dirty="0"/>
            </a:br>
            <a:r>
              <a:rPr lang="pt-BR" dirty="0"/>
              <a:t>EQUAÇÃO DA DIFUSIVIDADE HIDRÁULICA PARA FLUXOS</a:t>
            </a:r>
            <a:br>
              <a:rPr lang="pt-BR" dirty="0"/>
            </a:br>
            <a:r>
              <a:rPr lang="pt-BR" dirty="0"/>
              <a:t>LINEAR E RADIAL</a:t>
            </a:r>
            <a:br>
              <a:rPr lang="pt-BR" dirty="0"/>
            </a:br>
            <a:br>
              <a:rPr lang="pt-BR" dirty="0"/>
            </a:br>
            <a:r>
              <a:rPr lang="pt-BR" dirty="0"/>
              <a:t>TRABALHO DA DISCIPLINA PROGRAMAÇÃO PRÁTICA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537" y="5319835"/>
            <a:ext cx="10993546" cy="1475013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/>
              <a:t>Letícia sakai</a:t>
            </a:r>
          </a:p>
          <a:p>
            <a:pPr rtl="0"/>
            <a:r>
              <a:rPr lang="pt-BR" sz="2400" dirty="0"/>
              <a:t>L</a:t>
            </a:r>
            <a:r>
              <a:rPr lang="pt-br" sz="2400" dirty="0"/>
              <a:t>ucas </a:t>
            </a:r>
            <a:r>
              <a:rPr lang="pt-br" sz="2400" dirty="0" err="1"/>
              <a:t>tavares</a:t>
            </a:r>
            <a:endParaRPr lang="pt-br" sz="2400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08662"/>
            <a:ext cx="11029616" cy="1188720"/>
          </a:xfrm>
        </p:spPr>
        <p:txBody>
          <a:bodyPr>
            <a:noAutofit/>
          </a:bodyPr>
          <a:lstStyle/>
          <a:p>
            <a:r>
              <a:rPr lang="pt-BR" dirty="0"/>
              <a:t>III. ELABORAÇÃO – Associação de equações básicas: a equação da conservação da massa e a lei de Darcy | </a:t>
            </a:r>
            <a:r>
              <a:rPr lang="pt-BR" dirty="0">
                <a:solidFill>
                  <a:schemeClr val="accent1"/>
                </a:solidFill>
              </a:rPr>
              <a:t>Equação da Difusidade Hidráulica</a:t>
            </a:r>
            <a:r>
              <a:rPr lang="pt-BR" dirty="0">
                <a:solidFill>
                  <a:schemeClr val="bg1"/>
                </a:solidFill>
              </a:rPr>
              <a:t>.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8E991C-59BC-4813-B39D-13FDCE98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59" t="71923" r="16148" b="16924"/>
          <a:stretch/>
        </p:blipFill>
        <p:spPr>
          <a:xfrm>
            <a:off x="2359833" y="5623994"/>
            <a:ext cx="6877381" cy="982482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2E76C9ED-72A9-4AC7-AC1D-0FA13D9DF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940" y="2554517"/>
            <a:ext cx="4201169" cy="296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27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0" y="706334"/>
            <a:ext cx="11029616" cy="1188720"/>
          </a:xfrm>
        </p:spPr>
        <p:txBody>
          <a:bodyPr>
            <a:normAutofit/>
          </a:bodyPr>
          <a:lstStyle/>
          <a:p>
            <a:r>
              <a:rPr lang="pt-BR" dirty="0"/>
              <a:t>III. ELABORAÇÃO – </a:t>
            </a:r>
            <a:r>
              <a:rPr lang="pt-BR" dirty="0">
                <a:solidFill>
                  <a:schemeClr val="accent1"/>
                </a:solidFill>
              </a:rPr>
              <a:t>FLUXO LINEAR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ço Reservado para Texto 41">
                <a:extLst>
                  <a:ext uri="{FF2B5EF4-FFF2-40B4-BE49-F238E27FC236}">
                    <a16:creationId xmlns:a16="http://schemas.microsoft.com/office/drawing/2014/main" id="{169A2A54-9291-4B61-BC0F-43A82A21D1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0" y="2370505"/>
                <a:ext cx="4932947" cy="2116990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 rtl="0">
                  <a:defRPr lang="pt-br"/>
                </a:defPPr>
                <a:lvl1pPr marL="0" algn="l" defTabSz="914400" rtl="0" eaLnBrk="1" latinLnBrk="0" hangingPunct="1">
                  <a:defRPr sz="900" kern="1200" cap="all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pt-B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sSup>
                          <m:sSupPr>
                            <m:ctrlP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pt-BR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BR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pt-B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t-B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den>
                    </m:f>
                    <m:f>
                      <m:fPr>
                        <m:ctrlPr>
                          <a:rPr lang="pt-B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pt-B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pt-B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32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pt-B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pt-BR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pt-B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𝜙𝜇</m:t>
                        </m:r>
                        <m:sSub>
                          <m:sSubPr>
                            <m:ctrlPr>
                              <a:rPr lang="pt-BR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pt-BR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sz="32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7" name="Espaço Reservado para Texto 41">
                <a:extLst>
                  <a:ext uri="{FF2B5EF4-FFF2-40B4-BE49-F238E27FC236}">
                    <a16:creationId xmlns:a16="http://schemas.microsoft.com/office/drawing/2014/main" id="{169A2A54-9291-4B61-BC0F-43A82A21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0" y="2370505"/>
                <a:ext cx="4932947" cy="21169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Texto 41">
                <a:extLst>
                  <a:ext uri="{FF2B5EF4-FFF2-40B4-BE49-F238E27FC236}">
                    <a16:creationId xmlns:a16="http://schemas.microsoft.com/office/drawing/2014/main" id="{41A91A82-CFD7-41F0-A6FC-AEFC8F224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1608" y="1091685"/>
                <a:ext cx="4932947" cy="533222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3000"/>
                  </a:spcAft>
                  <a:buFont typeface="Arial" panose="020B0604020202020204" pitchFamily="34" charset="0"/>
                  <a:buNone/>
                  <a:defRPr lang="en-US" sz="3600" b="0" i="0" kern="1200" spc="0" baseline="0" dirty="0">
                    <a:gradFill>
                      <a:gsLst>
                        <a:gs pos="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defRPr>
                </a:lvl1pPr>
                <a:lvl2pPr marL="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ctr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lang="en-US" sz="2400" b="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ctr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20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ctr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800" b="0" i="1" u="sng" dirty="0">
                    <a:solidFill>
                      <a:schemeClr val="tx1"/>
                    </a:solidFill>
                    <a:latin typeface="+mn-lt"/>
                  </a:rPr>
                  <a:t>Re</a:t>
                </a:r>
                <a:r>
                  <a:rPr lang="pt-BR" sz="2800" i="1" u="sng" dirty="0">
                    <a:solidFill>
                      <a:schemeClr val="tx1"/>
                    </a:solidFill>
                    <a:latin typeface="+mn-lt"/>
                  </a:rPr>
                  <a:t>gime Transiente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ad>
                        <m:radPr>
                          <m:degHide m:val="on"/>
                          <m:ctrlP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r>
                        <a:rPr lang="pt-B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0" dirty="0">
                  <a:solidFill>
                    <a:schemeClr val="tx1"/>
                  </a:solidFill>
                  <a:latin typeface="+mn-lt"/>
                </a:endParaRPr>
              </a:p>
              <a:p>
                <a:r>
                  <a:rPr lang="pt-BR" sz="2800" i="1" u="sng" dirty="0">
                    <a:solidFill>
                      <a:schemeClr val="tx1"/>
                    </a:solidFill>
                    <a:latin typeface="+mn-lt"/>
                  </a:rPr>
                  <a:t>Regime Permanente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pt-BR" sz="2800" dirty="0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pt-BR" sz="2800" dirty="0">
                  <a:solidFill>
                    <a:schemeClr val="tx1"/>
                  </a:solidFill>
                  <a:latin typeface="+mn-lt"/>
                </a:endParaRPr>
              </a:p>
              <a:p>
                <a:r>
                  <a:rPr lang="pt-BR" sz="2800" i="1" u="sng" dirty="0">
                    <a:solidFill>
                      <a:schemeClr val="tx1"/>
                    </a:solidFill>
                    <a:latin typeface="+mn-lt"/>
                  </a:rPr>
                  <a:t>Regime Pseudopermanente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pt-BR" sz="2800" dirty="0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t-B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  <m:sup>
                            <m:r>
                              <a:rPr lang="pt-B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8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8" name="Espaço Reservado para Texto 41">
                <a:extLst>
                  <a:ext uri="{FF2B5EF4-FFF2-40B4-BE49-F238E27FC236}">
                    <a16:creationId xmlns:a16="http://schemas.microsoft.com/office/drawing/2014/main" id="{41A91A82-CFD7-41F0-A6FC-AEFC8F224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608" y="1091685"/>
                <a:ext cx="4932947" cy="5332229"/>
              </a:xfrm>
              <a:prstGeom prst="rect">
                <a:avLst/>
              </a:prstGeom>
              <a:blipFill>
                <a:blip r:embed="rId3"/>
                <a:stretch>
                  <a:fillRect t="-18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526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0" y="706334"/>
            <a:ext cx="11029616" cy="1188720"/>
          </a:xfrm>
        </p:spPr>
        <p:txBody>
          <a:bodyPr>
            <a:normAutofit/>
          </a:bodyPr>
          <a:lstStyle/>
          <a:p>
            <a:r>
              <a:rPr lang="pt-BR" dirty="0"/>
              <a:t>III. ELABORAÇÃO – </a:t>
            </a:r>
            <a:r>
              <a:rPr lang="pt-BR" dirty="0">
                <a:solidFill>
                  <a:schemeClr val="accent1"/>
                </a:solidFill>
              </a:rPr>
              <a:t>FLUXO RADIAL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ço Reservado para Texto 41">
                <a:extLst>
                  <a:ext uri="{FF2B5EF4-FFF2-40B4-BE49-F238E27FC236}">
                    <a16:creationId xmlns:a16="http://schemas.microsoft.com/office/drawing/2014/main" id="{169A2A54-9291-4B61-BC0F-43A82A21D1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4459" y="2736265"/>
                <a:ext cx="4932947" cy="2116990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 rtl="0">
                  <a:defRPr lang="pt-br"/>
                </a:defPPr>
                <a:lvl1pPr marL="0" algn="l" defTabSz="914400" rtl="0" eaLnBrk="1" latinLnBrk="0" hangingPunct="1">
                  <a:defRPr sz="900" kern="1200" cap="all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sSup>
                          <m:sSupPr>
                            <m:ctrlP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pt-B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sSup>
                          <m:sSupPr>
                            <m:ctrlP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𝜕𝜃</m:t>
                            </m:r>
                          </m:e>
                          <m:sup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pt-B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sSup>
                          <m:sSupPr>
                            <m:ctrlP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pt-B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f>
                      <m:fPr>
                        <m:ctrlP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32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endParaRPr lang="pt-BR" sz="32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pt-B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sSup>
                          <m:sSupPr>
                            <m:ctrlP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pt-B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f>
                      <m:fPr>
                        <m:ctrlP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BR" sz="3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Espaço Reservado para Texto 41">
                <a:extLst>
                  <a:ext uri="{FF2B5EF4-FFF2-40B4-BE49-F238E27FC236}">
                    <a16:creationId xmlns:a16="http://schemas.microsoft.com/office/drawing/2014/main" id="{169A2A54-9291-4B61-BC0F-43A82A21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59" y="2736265"/>
                <a:ext cx="4932947" cy="2116990"/>
              </a:xfrm>
              <a:prstGeom prst="rect">
                <a:avLst/>
              </a:prstGeom>
              <a:blipFill>
                <a:blip r:embed="rId2"/>
                <a:stretch>
                  <a:fillRect t="-11816" b="-146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Texto 41">
                <a:extLst>
                  <a:ext uri="{FF2B5EF4-FFF2-40B4-BE49-F238E27FC236}">
                    <a16:creationId xmlns:a16="http://schemas.microsoft.com/office/drawing/2014/main" id="{DAA41D79-D558-4AD1-9225-2029DCE1CF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87406" y="843505"/>
                <a:ext cx="5923400" cy="569976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3000"/>
                  </a:spcAft>
                  <a:buFont typeface="Arial" panose="020B0604020202020204" pitchFamily="34" charset="0"/>
                  <a:buNone/>
                  <a:defRPr lang="en-US" sz="3600" b="0" i="0" kern="1200" spc="0" baseline="0" dirty="0">
                    <a:gradFill>
                      <a:gsLst>
                        <a:gs pos="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defRPr>
                </a:lvl1pPr>
                <a:lvl2pPr marL="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ctr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lang="en-US" sz="2400" b="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ctr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20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ctr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0" i="1" u="sng" dirty="0">
                    <a:solidFill>
                      <a:schemeClr val="tx1"/>
                    </a:solidFill>
                    <a:latin typeface="+mn-lt"/>
                  </a:rPr>
                  <a:t>Re</a:t>
                </a:r>
                <a:r>
                  <a:rPr lang="pt-BR" sz="2400" i="1" u="sng" dirty="0">
                    <a:solidFill>
                      <a:schemeClr val="tx1"/>
                    </a:solidFill>
                    <a:latin typeface="+mn-lt"/>
                  </a:rPr>
                  <a:t>gime Transiente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pt-B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pt-B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pt-B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f>
                        <m:fPr>
                          <m:ctrlP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  <m: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rad>
                          <m: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2400" b="0" dirty="0">
                  <a:solidFill>
                    <a:schemeClr val="tx1"/>
                  </a:solidFill>
                  <a:latin typeface="+mn-lt"/>
                </a:endParaRPr>
              </a:p>
              <a:p>
                <a:r>
                  <a:rPr lang="pt-BR" sz="2400" i="1" u="sng" dirty="0">
                    <a:solidFill>
                      <a:schemeClr val="tx1"/>
                    </a:solidFill>
                    <a:latin typeface="+mn-lt"/>
                  </a:rPr>
                  <a:t>Regime Permanente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acc>
                    <m:r>
                      <a:rPr lang="pt-B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pt-B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pt-BR" sz="2400" dirty="0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𝑒𝐷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)− 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𝑒𝐷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pt-BR" sz="24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num>
                      <m:den>
                        <m:sSup>
                          <m:sSup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pt-B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pt-B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𝑒𝐷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pt-B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pt-B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pt-B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pt-B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rad>
                          </m:e>
                        </m:d>
                        <m:r>
                          <a:rPr lang="pt-B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B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  <m:r>
                          <a:rPr lang="pt-B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den>
                    </m:f>
                  </m:oMath>
                </a14:m>
                <a:endParaRPr lang="pt-BR" sz="2400" i="1" dirty="0">
                  <a:solidFill>
                    <a:schemeClr val="tx1"/>
                  </a:solidFill>
                  <a:latin typeface="+mn-lt"/>
                </a:endParaRPr>
              </a:p>
              <a:p>
                <a:r>
                  <a:rPr lang="pt-BR" sz="2400" i="1" u="sng" dirty="0">
                    <a:solidFill>
                      <a:schemeClr val="tx1"/>
                    </a:solidFill>
                    <a:latin typeface="+mn-lt"/>
                  </a:rPr>
                  <a:t>Regime </a:t>
                </a:r>
                <a:r>
                  <a:rPr lang="pt-BR" sz="2400" i="1" u="sng" dirty="0" err="1">
                    <a:solidFill>
                      <a:schemeClr val="tx1"/>
                    </a:solidFill>
                    <a:latin typeface="+mn-lt"/>
                  </a:rPr>
                  <a:t>Pseudopermanente</a:t>
                </a:r>
                <a:endParaRPr lang="pt-BR" sz="2400" i="1" u="sng" dirty="0">
                  <a:solidFill>
                    <a:schemeClr val="tx1"/>
                  </a:solidFill>
                  <a:latin typeface="+mn-lt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acc>
                    <m:r>
                      <a:rPr lang="pt-B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pt-BR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pt-BR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𝑒𝐷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pt-B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𝑒𝐷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pt-BR" sz="24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num>
                      <m:den>
                        <m:sSup>
                          <m:sSup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pt-B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pt-B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𝑒𝐷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</m:sSub>
                        <m:d>
                          <m:d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pt-B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pt-B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rad>
                          </m:e>
                        </m:d>
                        <m:r>
                          <a:rPr lang="pt-B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</m:sSub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𝑒𝐷</m:t>
                            </m:r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rad>
                        <m:r>
                          <a:rPr lang="pt-B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den>
                    </m:f>
                  </m:oMath>
                </a14:m>
                <a:endParaRPr lang="pt-BR" sz="24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Espaço Reservado para Texto 41">
                <a:extLst>
                  <a:ext uri="{FF2B5EF4-FFF2-40B4-BE49-F238E27FC236}">
                    <a16:creationId xmlns:a16="http://schemas.microsoft.com/office/drawing/2014/main" id="{DAA41D79-D558-4AD1-9225-2029DCE1C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406" y="843505"/>
                <a:ext cx="5923400" cy="5699765"/>
              </a:xfrm>
              <a:prstGeom prst="rect">
                <a:avLst/>
              </a:prstGeom>
              <a:blipFill>
                <a:blip r:embed="rId3"/>
                <a:stretch>
                  <a:fillRect t="-13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204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8875"/>
            <a:ext cx="11029616" cy="1188720"/>
          </a:xfrm>
        </p:spPr>
        <p:txBody>
          <a:bodyPr/>
          <a:lstStyle/>
          <a:p>
            <a:r>
              <a:rPr lang="pt-BR" dirty="0"/>
              <a:t>III. ELABORAÇÃO – DIAGRAMA DE CLASSES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D1DDDFB4-1412-4CA9-8C8D-36677AC6A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649" y="1447000"/>
            <a:ext cx="8233663" cy="515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27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961"/>
            <a:ext cx="11029616" cy="1188720"/>
          </a:xfrm>
        </p:spPr>
        <p:txBody>
          <a:bodyPr/>
          <a:lstStyle/>
          <a:p>
            <a:r>
              <a:rPr lang="pt-BR" dirty="0"/>
              <a:t>III. ELABORAÇÃO – DIAGRAMA DE PACOTES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2A88B89F-0460-4819-86AC-4F1F9060E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535" y="1448546"/>
            <a:ext cx="6594929" cy="51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16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4" y="513470"/>
            <a:ext cx="11029616" cy="1188720"/>
          </a:xfrm>
        </p:spPr>
        <p:txBody>
          <a:bodyPr/>
          <a:lstStyle/>
          <a:p>
            <a:r>
              <a:rPr lang="pt-BR" dirty="0"/>
              <a:t>IV. ANÁLISE ORIENTADA À OBJETO – DIAGRAMA DE SEQUÊNCIA GERAL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Imagem 4" descr="Gráfico de caixa estreita&#10;&#10;Descrição gerada automaticamente com confiança baixa">
            <a:extLst>
              <a:ext uri="{FF2B5EF4-FFF2-40B4-BE49-F238E27FC236}">
                <a16:creationId xmlns:a16="http://schemas.microsoft.com/office/drawing/2014/main" id="{C388238F-F72F-4F0A-8224-37557101A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155" y="1702190"/>
            <a:ext cx="7427690" cy="49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57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IV. ANÁLISE ORIENTADA À OBJETO – DIAGRAMA DE COMUNICAÇÃO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A3D840AC-1D79-4F92-AB1B-D35616BF7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435275"/>
            <a:ext cx="5715000" cy="34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IV. ANÁLISE ORIENTADA À OBJETO – DIAGRAMA DE MÁQUINA DE ESTADO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817414F-A419-47E8-B825-5DCA1154F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438329"/>
            <a:ext cx="11460480" cy="39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07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77073"/>
            <a:ext cx="11029616" cy="1188720"/>
          </a:xfrm>
        </p:spPr>
        <p:txBody>
          <a:bodyPr/>
          <a:lstStyle/>
          <a:p>
            <a:r>
              <a:rPr lang="pt-BR" dirty="0"/>
              <a:t>IV. ANÁLISE ORIENTADA À OBJETO – DIAGRAMA DE ATIVIDADES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Imagem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5D16F39E-4CDA-4E59-81A8-2FCCD7AAC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163" y="2003185"/>
            <a:ext cx="5643294" cy="460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1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V. PROJETO – DIAGRAMA DE COMPONENTES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889C981F-341E-4D37-B499-E0F5B4C84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30" y="2179574"/>
            <a:ext cx="7673340" cy="42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57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B3480-148F-4214-8AEB-7CB1A006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8949"/>
            <a:ext cx="11029616" cy="1188720"/>
          </a:xfrm>
        </p:spPr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2481B2-EA11-489C-A453-06B3D31EA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44481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pt-BR" sz="2400" dirty="0"/>
              <a:t>Introdução</a:t>
            </a:r>
          </a:p>
          <a:p>
            <a:pPr marL="514350" indent="-514350">
              <a:buFont typeface="+mj-lt"/>
              <a:buAutoNum type="romanUcPeriod"/>
            </a:pPr>
            <a:r>
              <a:rPr lang="pt-BR" sz="2400" dirty="0"/>
              <a:t>Especificação</a:t>
            </a:r>
          </a:p>
          <a:p>
            <a:pPr marL="514350" indent="-514350">
              <a:buFont typeface="+mj-lt"/>
              <a:buAutoNum type="romanUcPeriod"/>
            </a:pPr>
            <a:r>
              <a:rPr lang="pt-BR" sz="2400" dirty="0"/>
              <a:t>Elaboração</a:t>
            </a:r>
          </a:p>
          <a:p>
            <a:pPr marL="514350" indent="-514350">
              <a:buFont typeface="+mj-lt"/>
              <a:buAutoNum type="romanUcPeriod"/>
            </a:pPr>
            <a:r>
              <a:rPr lang="pt-BR" sz="2400" dirty="0"/>
              <a:t>AOO – Análise Orientada a Objeto</a:t>
            </a:r>
          </a:p>
          <a:p>
            <a:pPr marL="514350" indent="-514350">
              <a:buFont typeface="+mj-lt"/>
              <a:buAutoNum type="romanUcPeriod"/>
            </a:pPr>
            <a:r>
              <a:rPr lang="pt-BR" sz="2400" dirty="0"/>
              <a:t>Projeto</a:t>
            </a:r>
          </a:p>
          <a:p>
            <a:pPr marL="514350" indent="-514350">
              <a:buFont typeface="+mj-lt"/>
              <a:buAutoNum type="romanUcPeriod"/>
            </a:pPr>
            <a:r>
              <a:rPr lang="pt-BR" sz="2400" dirty="0"/>
              <a:t>Teste</a:t>
            </a:r>
          </a:p>
          <a:p>
            <a:pPr marL="514350" indent="-514350">
              <a:buFont typeface="+mj-lt"/>
              <a:buAutoNum type="romanUcPeriod"/>
            </a:pPr>
            <a:r>
              <a:rPr lang="pt-BR" sz="2400" dirty="0"/>
              <a:t>Documentação</a:t>
            </a:r>
          </a:p>
          <a:p>
            <a:pPr marL="514350" indent="-514350">
              <a:buFont typeface="+mj-lt"/>
              <a:buAutoNum type="romanUcPeriod"/>
            </a:pPr>
            <a:r>
              <a:rPr lang="pt-BR" sz="2400" dirty="0"/>
              <a:t>Referências Bibliográficas</a:t>
            </a:r>
            <a:endParaRPr lang="pt-BR" sz="200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D8A7411-B56C-456E-A8C9-6E77ABBC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52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V. PROJETO – DIAGRAMA DE IMPLANTAÇÃO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E0855DD7-A940-41BF-8F42-0F079D64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727" y="2194560"/>
            <a:ext cx="6018247" cy="38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09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54019"/>
            <a:ext cx="11029616" cy="1188720"/>
          </a:xfrm>
        </p:spPr>
        <p:txBody>
          <a:bodyPr/>
          <a:lstStyle/>
          <a:p>
            <a:r>
              <a:rPr lang="pt-BR" dirty="0"/>
              <a:t>VI. TESTES – reservatório radial infinito P</a:t>
            </a:r>
            <a:r>
              <a:rPr lang="pt-BR" sz="2000" dirty="0"/>
              <a:t>D</a:t>
            </a:r>
            <a:r>
              <a:rPr lang="pt-BR" dirty="0"/>
              <a:t> </a:t>
            </a:r>
            <a:r>
              <a:rPr lang="pt-BR" sz="2000" i="1" dirty="0"/>
              <a:t>vs.</a:t>
            </a:r>
            <a:r>
              <a:rPr lang="pt-BR" dirty="0"/>
              <a:t> </a:t>
            </a:r>
            <a:r>
              <a:rPr lang="pt-BR" dirty="0" err="1"/>
              <a:t>t</a:t>
            </a:r>
            <a:r>
              <a:rPr lang="pt-BR" sz="2000" dirty="0" err="1"/>
              <a:t>d</a:t>
            </a:r>
            <a:endParaRPr lang="pt-BR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720F107-DE84-4901-A43C-B04038F63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" t="11539" b="25211"/>
          <a:stretch/>
        </p:blipFill>
        <p:spPr>
          <a:xfrm>
            <a:off x="253218" y="1702191"/>
            <a:ext cx="11777002" cy="413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82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54019"/>
            <a:ext cx="11029616" cy="1188720"/>
          </a:xfrm>
        </p:spPr>
        <p:txBody>
          <a:bodyPr/>
          <a:lstStyle/>
          <a:p>
            <a:r>
              <a:rPr lang="pt-BR" dirty="0"/>
              <a:t>VI. TESTES – reservatório radial selado P</a:t>
            </a:r>
            <a:r>
              <a:rPr lang="pt-BR" sz="2000" dirty="0"/>
              <a:t>D</a:t>
            </a:r>
            <a:r>
              <a:rPr lang="pt-BR" dirty="0"/>
              <a:t> </a:t>
            </a:r>
            <a:r>
              <a:rPr lang="pt-BR" sz="2000" i="1" dirty="0"/>
              <a:t>vs.</a:t>
            </a:r>
            <a:r>
              <a:rPr lang="pt-BR" dirty="0"/>
              <a:t> </a:t>
            </a:r>
            <a:r>
              <a:rPr lang="pt-BR" dirty="0" err="1"/>
              <a:t>t</a:t>
            </a:r>
            <a:r>
              <a:rPr lang="pt-BR" sz="2000" dirty="0" err="1"/>
              <a:t>d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3930F0E0-FC7A-4453-881F-4194EDFDE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" t="12718" r="3270" b="28410"/>
          <a:stretch/>
        </p:blipFill>
        <p:spPr>
          <a:xfrm>
            <a:off x="371484" y="1659986"/>
            <a:ext cx="11449029" cy="403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05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54019"/>
            <a:ext cx="11029616" cy="1188720"/>
          </a:xfrm>
        </p:spPr>
        <p:txBody>
          <a:bodyPr/>
          <a:lstStyle/>
          <a:p>
            <a:r>
              <a:rPr lang="pt-BR" dirty="0"/>
              <a:t>VI. TESTES – função retorna para radial infinito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1CFF67F-C68D-47FB-8673-A0440170F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" t="13595" r="3540" b="25713"/>
          <a:stretch/>
        </p:blipFill>
        <p:spPr>
          <a:xfrm>
            <a:off x="377482" y="1659987"/>
            <a:ext cx="11437034" cy="398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6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507939"/>
            <a:ext cx="11029616" cy="1188720"/>
          </a:xfrm>
        </p:spPr>
        <p:txBody>
          <a:bodyPr/>
          <a:lstStyle/>
          <a:p>
            <a:r>
              <a:rPr lang="pt-BR" dirty="0"/>
              <a:t>VI. TESTES – reservatório radial COM MANUTENÇÃO DE PRESSÃO P</a:t>
            </a:r>
            <a:r>
              <a:rPr lang="pt-BR" sz="2000" dirty="0"/>
              <a:t>D</a:t>
            </a:r>
            <a:r>
              <a:rPr lang="pt-BR" dirty="0"/>
              <a:t> </a:t>
            </a:r>
            <a:r>
              <a:rPr lang="pt-BR" sz="2000" i="1" dirty="0"/>
              <a:t>vs.</a:t>
            </a:r>
            <a:r>
              <a:rPr lang="pt-BR" dirty="0"/>
              <a:t> </a:t>
            </a:r>
            <a:r>
              <a:rPr lang="pt-BR" dirty="0" err="1"/>
              <a:t>t</a:t>
            </a:r>
            <a:r>
              <a:rPr lang="pt-BR" sz="2000" dirty="0" err="1"/>
              <a:t>d</a:t>
            </a:r>
            <a:endParaRPr lang="pt-BR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0C7B0D6-3DD2-461E-8B76-737ED37BAF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" t="13560" r="3307" b="26547"/>
          <a:stretch/>
        </p:blipFill>
        <p:spPr>
          <a:xfrm>
            <a:off x="389069" y="2097843"/>
            <a:ext cx="11413859" cy="392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36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507939"/>
            <a:ext cx="11029616" cy="1188720"/>
          </a:xfrm>
        </p:spPr>
        <p:txBody>
          <a:bodyPr/>
          <a:lstStyle/>
          <a:p>
            <a:r>
              <a:rPr lang="pt-BR" dirty="0"/>
              <a:t>VI. TESTES – reservatório LINEAR INFINITO P</a:t>
            </a:r>
            <a:r>
              <a:rPr lang="pt-BR" sz="2000" dirty="0"/>
              <a:t>D</a:t>
            </a:r>
            <a:r>
              <a:rPr lang="pt-BR" dirty="0"/>
              <a:t> </a:t>
            </a:r>
            <a:r>
              <a:rPr lang="pt-BR" sz="2000" i="1" dirty="0"/>
              <a:t>vs.</a:t>
            </a:r>
            <a:r>
              <a:rPr lang="pt-BR" dirty="0"/>
              <a:t> </a:t>
            </a:r>
            <a:r>
              <a:rPr lang="pt-BR" dirty="0" err="1"/>
              <a:t>t</a:t>
            </a:r>
            <a:r>
              <a:rPr lang="pt-BR" sz="2000" dirty="0" err="1"/>
              <a:t>d</a:t>
            </a:r>
            <a:endParaRPr lang="pt-BR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ACD1DEA-85D6-48BC-A339-2745122A91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" t="11806" r="4767" b="25665"/>
          <a:stretch/>
        </p:blipFill>
        <p:spPr>
          <a:xfrm>
            <a:off x="351692" y="2013437"/>
            <a:ext cx="11259115" cy="40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39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39055"/>
            <a:ext cx="11029616" cy="1188720"/>
          </a:xfrm>
        </p:spPr>
        <p:txBody>
          <a:bodyPr/>
          <a:lstStyle/>
          <a:p>
            <a:r>
              <a:rPr lang="pt-BR" dirty="0"/>
              <a:t>VI. TESTES – reservatório LINEAR selado </a:t>
            </a:r>
            <a:r>
              <a:rPr lang="pt-BR" dirty="0" err="1"/>
              <a:t>p</a:t>
            </a:r>
            <a:r>
              <a:rPr lang="pt-BR" sz="2000" dirty="0" err="1"/>
              <a:t>D</a:t>
            </a:r>
            <a:r>
              <a:rPr lang="pt-BR" dirty="0"/>
              <a:t> </a:t>
            </a:r>
            <a:r>
              <a:rPr lang="pt-BR" sz="2000" i="1" dirty="0"/>
              <a:t>vs.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sz="2000" dirty="0" err="1"/>
              <a:t>d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3FC30F20-DAF3-4ED4-9E68-0C7D03BDC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" t="15539" r="3308" b="26865"/>
          <a:stretch/>
        </p:blipFill>
        <p:spPr>
          <a:xfrm>
            <a:off x="398583" y="2174463"/>
            <a:ext cx="11394832" cy="37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41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39055"/>
            <a:ext cx="11029616" cy="1188720"/>
          </a:xfrm>
        </p:spPr>
        <p:txBody>
          <a:bodyPr/>
          <a:lstStyle/>
          <a:p>
            <a:r>
              <a:rPr lang="pt-BR" dirty="0"/>
              <a:t>VI. TESTES – reservatório LINEAR com manutenção de pressão </a:t>
            </a:r>
            <a:r>
              <a:rPr lang="pt-BR" dirty="0" err="1"/>
              <a:t>p</a:t>
            </a:r>
            <a:r>
              <a:rPr lang="pt-BR" sz="2000" dirty="0" err="1"/>
              <a:t>D</a:t>
            </a:r>
            <a:r>
              <a:rPr lang="pt-BR" dirty="0"/>
              <a:t> </a:t>
            </a:r>
            <a:r>
              <a:rPr lang="pt-BR" sz="2000" i="1" dirty="0"/>
              <a:t>vs.</a:t>
            </a:r>
            <a:r>
              <a:rPr lang="pt-BR" dirty="0"/>
              <a:t> </a:t>
            </a:r>
            <a:r>
              <a:rPr lang="pt-BR"/>
              <a:t>x</a:t>
            </a:r>
            <a:r>
              <a:rPr lang="pt-BR" sz="2000"/>
              <a:t>d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2E33C97-AD4C-4242-958E-6308F1143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" t="15378" r="3423" b="27158"/>
          <a:stretch/>
        </p:blipFill>
        <p:spPr>
          <a:xfrm>
            <a:off x="412651" y="2110154"/>
            <a:ext cx="11366695" cy="37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71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39055"/>
            <a:ext cx="11029616" cy="1188720"/>
          </a:xfrm>
        </p:spPr>
        <p:txBody>
          <a:bodyPr/>
          <a:lstStyle/>
          <a:p>
            <a:r>
              <a:rPr lang="pt-BR" dirty="0"/>
              <a:t>VI. TESTES – tela final do programa (salva em disco)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CE8B99A-7CB3-4804-AC5F-1A4230E918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" t="15180" r="3077" b="25752"/>
          <a:stretch/>
        </p:blipFill>
        <p:spPr>
          <a:xfrm>
            <a:off x="349347" y="2180493"/>
            <a:ext cx="11493305" cy="38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91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VI. DOCUMENTAÇÃO - DOXYGEN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Imagem 4" descr="Interface gráfica do usuário, Texto, Aplicativo&#10;&#10;Descrição gerada automaticamente com confiança média">
            <a:extLst>
              <a:ext uri="{FF2B5EF4-FFF2-40B4-BE49-F238E27FC236}">
                <a16:creationId xmlns:a16="http://schemas.microsoft.com/office/drawing/2014/main" id="{40C0BB60-D4C2-486E-A8B9-21F00D7C1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51" y="1907969"/>
            <a:ext cx="10799298" cy="45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33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C7EE2-AFF1-4EEF-9FE7-42FF721A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I. INTRODUÇÃO – Conceitos </a:t>
            </a:r>
          </a:p>
        </p:txBody>
      </p:sp>
      <p:sp>
        <p:nvSpPr>
          <p:cNvPr id="5" name="Espaço Reservado para Conteúdo 9">
            <a:extLst>
              <a:ext uri="{FF2B5EF4-FFF2-40B4-BE49-F238E27FC236}">
                <a16:creationId xmlns:a16="http://schemas.microsoft.com/office/drawing/2014/main" id="{38CD4C2C-446D-452E-AA5A-7EBC8E7CC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471518"/>
            <a:ext cx="3714704" cy="2855141"/>
          </a:xfrm>
        </p:spPr>
        <p:txBody>
          <a:bodyPr rtlCol="0">
            <a:noAutofit/>
          </a:bodyPr>
          <a:lstStyle/>
          <a:p>
            <a:pPr marL="0" indent="0" algn="ctr" rtl="0">
              <a:spcAft>
                <a:spcPts val="2400"/>
              </a:spcAft>
              <a:buNone/>
            </a:pPr>
            <a:r>
              <a:rPr lang="pt-BR" sz="2400" b="1" dirty="0"/>
              <a:t>Software aplicado à engenharia</a:t>
            </a:r>
          </a:p>
          <a:p>
            <a:pPr marL="324000" lvl="1" indent="0" rtl="0">
              <a:buNone/>
            </a:pPr>
            <a:r>
              <a:rPr lang="pt-BR" sz="2000" dirty="0"/>
              <a:t>Utilização do paradigma orientação de objetos em C++ para a predição de soluções da equação de difusidade hidráulica em termos adimensionais.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C4D8864-21B5-4E12-B753-CB72CD786E40}"/>
              </a:ext>
            </a:extLst>
          </p:cNvPr>
          <p:cNvSpPr/>
          <p:nvPr/>
        </p:nvSpPr>
        <p:spPr>
          <a:xfrm>
            <a:off x="439723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61EED75-141B-4569-BADA-9B9E13F7823D}"/>
              </a:ext>
            </a:extLst>
          </p:cNvPr>
          <p:cNvSpPr/>
          <p:nvPr/>
        </p:nvSpPr>
        <p:spPr>
          <a:xfrm>
            <a:off x="835313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9C9FA42-41C8-4DEF-8982-045AFFEA7492}"/>
              </a:ext>
            </a:extLst>
          </p:cNvPr>
          <p:cNvSpPr/>
          <p:nvPr/>
        </p:nvSpPr>
        <p:spPr>
          <a:xfrm>
            <a:off x="470512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1" name="Espaço Reservado para Conteúdo 9">
            <a:extLst>
              <a:ext uri="{FF2B5EF4-FFF2-40B4-BE49-F238E27FC236}">
                <a16:creationId xmlns:a16="http://schemas.microsoft.com/office/drawing/2014/main" id="{9C70A527-EC97-4C68-8B06-55F3A4A0992B}"/>
              </a:ext>
            </a:extLst>
          </p:cNvPr>
          <p:cNvSpPr txBox="1">
            <a:spLocks/>
          </p:cNvSpPr>
          <p:nvPr/>
        </p:nvSpPr>
        <p:spPr>
          <a:xfrm>
            <a:off x="4231519" y="2481186"/>
            <a:ext cx="3714704" cy="28551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400"/>
              </a:spcAft>
              <a:buFont typeface="Wingdings 2" panose="05020102010507070707" pitchFamily="18" charset="2"/>
              <a:buNone/>
            </a:pPr>
            <a:r>
              <a:rPr lang="pt-BR" sz="2400" b="1" dirty="0"/>
              <a:t>Equação da Difusividade Hidráulica</a:t>
            </a:r>
          </a:p>
          <a:p>
            <a:pPr marL="324000" lvl="1" indent="0">
              <a:buFont typeface="Wingdings 2" panose="05020102010507070707" pitchFamily="18" charset="2"/>
              <a:buNone/>
            </a:pPr>
            <a:r>
              <a:rPr lang="pt-BR" sz="2000" dirty="0"/>
              <a:t>Simulação gráfica do comportamento do reservatório (linear ou radial), em regimes distintos: transiente, permanente ou pseudopermanente. </a:t>
            </a:r>
          </a:p>
        </p:txBody>
      </p:sp>
      <p:sp>
        <p:nvSpPr>
          <p:cNvPr id="12" name="Espaço Reservado para Conteúdo 9">
            <a:extLst>
              <a:ext uri="{FF2B5EF4-FFF2-40B4-BE49-F238E27FC236}">
                <a16:creationId xmlns:a16="http://schemas.microsoft.com/office/drawing/2014/main" id="{32F0A509-141C-4980-8237-24DD175BC1F0}"/>
              </a:ext>
            </a:extLst>
          </p:cNvPr>
          <p:cNvSpPr txBox="1">
            <a:spLocks/>
          </p:cNvSpPr>
          <p:nvPr/>
        </p:nvSpPr>
        <p:spPr>
          <a:xfrm>
            <a:off x="8187424" y="2610016"/>
            <a:ext cx="3548992" cy="28551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400"/>
              </a:spcAft>
              <a:buFont typeface="Wingdings 2" panose="05020102010507070707" pitchFamily="18" charset="2"/>
              <a:buNone/>
            </a:pPr>
            <a:r>
              <a:rPr lang="pt-BR" sz="2400" b="1" dirty="0"/>
              <a:t>Aplicabilidade do programa</a:t>
            </a:r>
          </a:p>
          <a:p>
            <a:pPr marL="324000" lvl="1" indent="0">
              <a:buNone/>
            </a:pPr>
            <a:r>
              <a:rPr lang="pt-BR" sz="2000" dirty="0"/>
              <a:t>Os resultados gráficos, utilizando funções de Bessel e o algoritmo de inversão numérica de Stehfest, poderão ser salvos em disco, e no formato de imagem.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D606ECB4-7FA0-4DD8-BFD5-C38E430E7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8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VI. REFERÊNCIAS BIBLIOGRÁFICAS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9C2F73B-A09B-4DE4-9B46-9706E66D1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75739"/>
            <a:ext cx="11029615" cy="444817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pt-BR" sz="2400" dirty="0"/>
              <a:t>BUENO, A. D. Programação Orientada à C++, Novatec Editora, 2017.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/>
              <a:t>LAKE, L.W. Enhanced Oil Recovery. Prentice-Hall Inc., Englewood Cliffs, p. 550, 1989. 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/>
              <a:t>ROSA, A. J.; PERES, A. M. M.; COELHO, A. C. D.; CORREA, A. C. F.; CAMARGO, C.; OLIVEIRA, E. A. P.; KATO, E. T.; TINOCO, F. L.; NISHIMURA, N. S.; MARQUES, J. B. D.; NOGUEIRA, P. B.; CARVALHO, R. S.; SPINELLI JR., V. D. Análise de Testes de Poços – PETROBRAS.</a:t>
            </a:r>
            <a:endParaRPr lang="pt-BR" sz="2400" dirty="0"/>
          </a:p>
          <a:p>
            <a:pPr marL="514350" indent="-514350">
              <a:buFont typeface="+mj-lt"/>
              <a:buAutoNum type="romanUcPeriod"/>
            </a:pPr>
            <a:r>
              <a:rPr lang="pt-BR" sz="2400" dirty="0"/>
              <a:t>ROSA, A. J., CARVALHO, R. S., XAVIER, J. A. D., Engenharia de reservatório de petróleo, editora Interciência, 2006.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/>
              <a:t>STEHFEST, H. Algorithm 368: Numerical Inversion of Laplace Transform. Communications of the ACM, v. 13, p. 47-49, 1970. </a:t>
            </a:r>
            <a:r>
              <a:rPr lang="en-US" sz="2400" dirty="0">
                <a:hlinkClick r:id="rId2"/>
              </a:rPr>
              <a:t>https://doi.org/10.1145/361953.361969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1860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334359974"/>
              </p:ext>
            </p:extLst>
          </p:nvPr>
        </p:nvGraphicFramePr>
        <p:xfrm>
          <a:off x="-304800" y="789709"/>
          <a:ext cx="11457710" cy="6068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304969" y="1574351"/>
            <a:ext cx="1507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/>
              <a:t>OBJETIVO </a:t>
            </a:r>
          </a:p>
          <a:p>
            <a:pPr algn="ctr"/>
            <a:r>
              <a:rPr lang="pt-BR" sz="2400" b="1" dirty="0"/>
              <a:t>GERAL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31414" y="4209248"/>
            <a:ext cx="1771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/>
              <a:t>OBJETIVOS</a:t>
            </a:r>
          </a:p>
          <a:p>
            <a:pPr algn="ctr"/>
            <a:r>
              <a:rPr lang="pt-BR" sz="2400" b="1" dirty="0"/>
              <a:t>ESPECÍFICOS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ECDAA5D-188A-41DA-BF13-6CAFD08E5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ii</a:t>
            </a:r>
            <a:r>
              <a:rPr lang="pt-BR" dirty="0"/>
              <a:t>. ESPECIFICAÇÃO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8163C9D1-E927-4D8C-A002-1B38049C9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20282"/>
              </p:ext>
            </p:extLst>
          </p:nvPr>
        </p:nvGraphicFramePr>
        <p:xfrm>
          <a:off x="1816940" y="2195042"/>
          <a:ext cx="8558119" cy="3908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4539">
                  <a:extLst>
                    <a:ext uri="{9D8B030D-6E8A-4147-A177-3AD203B41FA5}">
                      <a16:colId xmlns:a16="http://schemas.microsoft.com/office/drawing/2014/main" val="130468448"/>
                    </a:ext>
                  </a:extLst>
                </a:gridCol>
                <a:gridCol w="4893580">
                  <a:extLst>
                    <a:ext uri="{9D8B030D-6E8A-4147-A177-3AD203B41FA5}">
                      <a16:colId xmlns:a16="http://schemas.microsoft.com/office/drawing/2014/main" val="3088590210"/>
                    </a:ext>
                  </a:extLst>
                </a:gridCol>
              </a:tblGrid>
              <a:tr h="1222571">
                <a:tc>
                  <a:txBody>
                    <a:bodyPr/>
                    <a:lstStyle/>
                    <a:p>
                      <a:r>
                        <a:rPr lang="pt-BR" sz="1800" b="1" u="none" strike="noStrike" kern="120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Nome</a:t>
                      </a:r>
                      <a:endParaRPr lang="pt-BR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u="none" strike="noStrike" kern="120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Software que resolve a Equação da</a:t>
                      </a:r>
                    </a:p>
                    <a:p>
                      <a:r>
                        <a:rPr lang="pt-BR" sz="1800" b="0" u="none" strike="noStrike" kern="120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Difusividade Hidráulica em termos</a:t>
                      </a:r>
                    </a:p>
                    <a:p>
                      <a:r>
                        <a:rPr lang="pt-BR" sz="1800" b="0" u="none" strike="noStrike" kern="120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Adimensionais</a:t>
                      </a:r>
                      <a:endParaRPr lang="pt-BR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28234"/>
                  </a:ext>
                </a:extLst>
              </a:tr>
              <a:tr h="1222571">
                <a:tc>
                  <a:txBody>
                    <a:bodyPr/>
                    <a:lstStyle/>
                    <a:p>
                      <a:r>
                        <a:rPr lang="pt-BR" sz="1800" b="1" u="none" strike="noStrike" kern="120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Componentes principais</a:t>
                      </a:r>
                      <a:endParaRPr lang="pt-BR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u="none" strike="noStrike" kern="120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Desenvolvimento das soluções da equação da difusividade hidráulica</a:t>
                      </a:r>
                      <a:endParaRPr lang="pt-BR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2658741"/>
                  </a:ext>
                </a:extLst>
              </a:tr>
              <a:tr h="1222571">
                <a:tc>
                  <a:txBody>
                    <a:bodyPr/>
                    <a:lstStyle/>
                    <a:p>
                      <a:r>
                        <a:rPr lang="pt-BR" sz="1800" b="1" u="none" strike="noStrike" kern="120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Missão</a:t>
                      </a:r>
                      <a:endParaRPr lang="pt-BR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u="none" strike="noStrike" kern="120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Resolver a equação da difusividade</a:t>
                      </a:r>
                    </a:p>
                    <a:p>
                      <a:r>
                        <a:rPr lang="pt-BR" sz="1800" b="0" u="none" strike="noStrike" kern="120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hidráulica para duas geometrias de fluxo e plotar os resultados gráficos utilizando funções de Bessel e o algoritmo de inversão numérica de Stehfest</a:t>
                      </a:r>
                      <a:endParaRPr lang="pt-BR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321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3393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II. ESPECIFICAÇÃO – REQUISITOS FUNCIONAIS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8163C9D1-E927-4D8C-A002-1B38049C9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963811"/>
              </p:ext>
            </p:extLst>
          </p:nvPr>
        </p:nvGraphicFramePr>
        <p:xfrm>
          <a:off x="2954997" y="2277736"/>
          <a:ext cx="6282006" cy="3759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9163">
                  <a:extLst>
                    <a:ext uri="{9D8B030D-6E8A-4147-A177-3AD203B41FA5}">
                      <a16:colId xmlns:a16="http://schemas.microsoft.com/office/drawing/2014/main" val="130468448"/>
                    </a:ext>
                  </a:extLst>
                </a:gridCol>
                <a:gridCol w="4492843">
                  <a:extLst>
                    <a:ext uri="{9D8B030D-6E8A-4147-A177-3AD203B41FA5}">
                      <a16:colId xmlns:a16="http://schemas.microsoft.com/office/drawing/2014/main" val="3088590210"/>
                    </a:ext>
                  </a:extLst>
                </a:gridCol>
              </a:tblGrid>
              <a:tr h="1222571">
                <a:tc>
                  <a:txBody>
                    <a:bodyPr/>
                    <a:lstStyle/>
                    <a:p>
                      <a:r>
                        <a:rPr lang="pt-BR" sz="1800" b="1" u="none" strike="noStrike" kern="120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RF-1</a:t>
                      </a:r>
                      <a:endParaRPr lang="pt-BR" sz="1800" b="1" i="0" u="none" strike="noStrike" kern="1200" baseline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u="none" strike="noStrike" kern="120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O sistema deve conter uma base de dados para comparação da autenticidade e precisão dos mesmos.</a:t>
                      </a:r>
                      <a:endParaRPr lang="pt-BR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28234"/>
                  </a:ext>
                </a:extLst>
              </a:tr>
              <a:tr h="1314175">
                <a:tc>
                  <a:txBody>
                    <a:bodyPr/>
                    <a:lstStyle/>
                    <a:p>
                      <a:r>
                        <a:rPr lang="pt-BR" sz="1800" b="1" u="none" strike="noStrike" kern="120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RF-2</a:t>
                      </a:r>
                      <a:endParaRPr lang="pt-BR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u="none" strike="noStrike" kern="120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Deve permitir o carregamento de arquivos criados pelo software.</a:t>
                      </a:r>
                      <a:endParaRPr lang="pt-BR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2658741"/>
                  </a:ext>
                </a:extLst>
              </a:tr>
              <a:tr h="1222571">
                <a:tc>
                  <a:txBody>
                    <a:bodyPr/>
                    <a:lstStyle/>
                    <a:p>
                      <a:r>
                        <a:rPr lang="pt-BR" sz="1800" b="1" u="none" strike="noStrike" kern="120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RF-3</a:t>
                      </a:r>
                      <a:endParaRPr lang="pt-BR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u="none" strike="noStrike" kern="120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O usuário poderá plotar seus resultados em um gráfico, e ele poderá ser salvo como imagem.</a:t>
                      </a:r>
                      <a:endParaRPr lang="pt-BR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321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96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II. ESPECIFICAÇÃO – REQUISITOS NÃO FUNCIONAIS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8163C9D1-E927-4D8C-A002-1B38049C9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498740"/>
              </p:ext>
            </p:extLst>
          </p:nvPr>
        </p:nvGraphicFramePr>
        <p:xfrm>
          <a:off x="2654886" y="2837896"/>
          <a:ext cx="6882228" cy="253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30468448"/>
                    </a:ext>
                  </a:extLst>
                </a:gridCol>
                <a:gridCol w="5053428">
                  <a:extLst>
                    <a:ext uri="{9D8B030D-6E8A-4147-A177-3AD203B41FA5}">
                      <a16:colId xmlns:a16="http://schemas.microsoft.com/office/drawing/2014/main" val="3088590210"/>
                    </a:ext>
                  </a:extLst>
                </a:gridCol>
              </a:tblGrid>
              <a:tr h="1222571">
                <a:tc>
                  <a:txBody>
                    <a:bodyPr/>
                    <a:lstStyle/>
                    <a:p>
                      <a:r>
                        <a:rPr lang="pt-BR" sz="1800" b="1" u="none" strike="noStrike" kern="120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RNF-1</a:t>
                      </a:r>
                      <a:endParaRPr lang="pt-BR" sz="1800" b="1" i="0" u="none" strike="noStrike" kern="1200" baseline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u="none" strike="noStrike" kern="120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 resolução da equação será feita utilizando dados adimensionais para mostrar as soluções gerais que servem para qualquer sistemas de unidades.</a:t>
                      </a:r>
                      <a:endParaRPr lang="pt-BR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28234"/>
                  </a:ext>
                </a:extLst>
              </a:tr>
              <a:tr h="1314175">
                <a:tc>
                  <a:txBody>
                    <a:bodyPr/>
                    <a:lstStyle/>
                    <a:p>
                      <a:r>
                        <a:rPr lang="pt-BR" sz="1800" b="1" u="none" strike="noStrike" kern="120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RNF-2</a:t>
                      </a:r>
                      <a:endParaRPr lang="pt-BR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800" b="0" u="none" strike="noStrike" kern="120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O programa deverá ser </a:t>
                      </a:r>
                      <a:r>
                        <a:rPr lang="pt-BR" sz="1800" b="0" u="none" strike="noStrike" kern="1200" baseline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multi-plataforma</a:t>
                      </a:r>
                      <a:r>
                        <a:rPr lang="pt-BR" sz="1800" b="0" u="none" strike="noStrike" kern="120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, podendo ser executado em Windows, GNU/Linux ou OS X.</a:t>
                      </a:r>
                      <a:endParaRPr lang="pt-BR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2658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784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II. ESPECIFICAÇÃO – CASO DE USO GERAL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3D6781C1-1631-4151-968D-D797306CE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200" y="2379142"/>
            <a:ext cx="8047599" cy="40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D44B8-0BF6-4FC7-9491-47A61CAD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II. ESPECIFICAÇÃO – CASO DE USO ESPECÍFICO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746B9-04BD-41AB-941B-C7F3FBCA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50A29AB3-E30C-429F-8E92-3CB4A69C5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58" y="2119086"/>
            <a:ext cx="8321884" cy="4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2064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3_TF33552983" id="{3F923CBD-04A0-41B3-B873-EF426160762E}" vid="{54083136-2BEC-4495-B8B7-3CA1817B37D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{8878AF6A-E0ED-48C5-8E0F-FAE9C37D8FFE}tf33552983_win32</Template>
  <TotalTime>84</TotalTime>
  <Words>945</Words>
  <Application>Microsoft Office PowerPoint</Application>
  <PresentationFormat>Widescreen</PresentationFormat>
  <Paragraphs>127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Cambria Math</vt:lpstr>
      <vt:lpstr>Franklin Gothic Book</vt:lpstr>
      <vt:lpstr>Franklin Gothic Demi</vt:lpstr>
      <vt:lpstr>Segoe UI Semibold</vt:lpstr>
      <vt:lpstr>Wingdings 2</vt:lpstr>
      <vt:lpstr>DividendVTI</vt:lpstr>
      <vt:lpstr>PROJETO ENGENHARIA  SIMULADOR DE SOLUÇÕES ANALÍTICAS ADIMENSIONAIS DA EQUAÇÃO DA DIFUSIVIDADE HIDRÁULICA PARA FLUXOS LINEAR E RADIAL  TRABALHO DA DISCIPLINA PROGRAMAÇÃO PRÁTICA</vt:lpstr>
      <vt:lpstr>Sumário</vt:lpstr>
      <vt:lpstr>I. INTRODUÇÃO – Conceitos </vt:lpstr>
      <vt:lpstr>Apresentação do PowerPoint</vt:lpstr>
      <vt:lpstr>ii. ESPECIFICAÇÃO</vt:lpstr>
      <vt:lpstr>II. ESPECIFICAÇÃO – REQUISITOS FUNCIONAIS</vt:lpstr>
      <vt:lpstr>II. ESPECIFICAÇÃO – REQUISITOS NÃO FUNCIONAIS</vt:lpstr>
      <vt:lpstr>II. ESPECIFICAÇÃO – CASO DE USO GERAL</vt:lpstr>
      <vt:lpstr>II. ESPECIFICAÇÃO – CASO DE USO ESPECÍFICO</vt:lpstr>
      <vt:lpstr>III. ELABORAÇÃO – Associação de equações básicas: a equação da conservação da massa e a lei de Darcy | Equação da Difusidade Hidráulica.</vt:lpstr>
      <vt:lpstr>III. ELABORAÇÃO – FLUXO LINEAR</vt:lpstr>
      <vt:lpstr>III. ELABORAÇÃO – FLUXO RADIAL</vt:lpstr>
      <vt:lpstr>III. ELABORAÇÃO – DIAGRAMA DE CLASSES</vt:lpstr>
      <vt:lpstr>III. ELABORAÇÃO – DIAGRAMA DE PACOTES</vt:lpstr>
      <vt:lpstr>IV. ANÁLISE ORIENTADA À OBJETO – DIAGRAMA DE SEQUÊNCIA GERAL</vt:lpstr>
      <vt:lpstr>IV. ANÁLISE ORIENTADA À OBJETO – DIAGRAMA DE COMUNICAÇÃO</vt:lpstr>
      <vt:lpstr>IV. ANÁLISE ORIENTADA À OBJETO – DIAGRAMA DE MÁQUINA DE ESTADO</vt:lpstr>
      <vt:lpstr>IV. ANÁLISE ORIENTADA À OBJETO – DIAGRAMA DE ATIVIDADES</vt:lpstr>
      <vt:lpstr>V. PROJETO – DIAGRAMA DE COMPONENTES</vt:lpstr>
      <vt:lpstr>V. PROJETO – DIAGRAMA DE IMPLANTAÇÃO</vt:lpstr>
      <vt:lpstr>VI. TESTES – reservatório radial infinito PD vs. td</vt:lpstr>
      <vt:lpstr>VI. TESTES – reservatório radial selado PD vs. td</vt:lpstr>
      <vt:lpstr>VI. TESTES – função retorna para radial infinito</vt:lpstr>
      <vt:lpstr>VI. TESTES – reservatório radial COM MANUTENÇÃO DE PRESSÃO PD vs. td</vt:lpstr>
      <vt:lpstr>VI. TESTES – reservatório LINEAR INFINITO PD vs. td</vt:lpstr>
      <vt:lpstr>VI. TESTES – reservatório LINEAR selado pD vs. xd</vt:lpstr>
      <vt:lpstr>VI. TESTES – reservatório LINEAR com manutenção de pressão pD vs. xd</vt:lpstr>
      <vt:lpstr>VI. TESTES – tela final do programa (salva em disco)</vt:lpstr>
      <vt:lpstr>VI. DOCUMENTAÇÃO - DOXYGEN</vt:lpstr>
      <vt:lpstr>VI. REFERÊNCIAS BIBLIOGRÁFICAS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ENGENHARIA  SIMULADOR DE SOLUÇÕES ANALÍTICAS ADIMENSIONAIS DA EQUAÇÃO DA DIFUSIVIDADE HIDRÁULICA PARA FLUXOS LINEAR E RADIAL  TRABALHO DA DISCIPLINA PROGRAMAÇÃO PRÁTICA</dc:title>
  <dc:creator>Letícia Sakai</dc:creator>
  <cp:lastModifiedBy>Letícia Sakai</cp:lastModifiedBy>
  <cp:revision>14</cp:revision>
  <dcterms:created xsi:type="dcterms:W3CDTF">2022-03-28T21:32:20Z</dcterms:created>
  <dcterms:modified xsi:type="dcterms:W3CDTF">2022-03-30T22:00:56Z</dcterms:modified>
</cp:coreProperties>
</file>